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F1DZ6fWC1A8ZvVHTFllDfaBC8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C990D4-21D7-44C1-B48F-8A5246F2F494}">
  <a:tblStyle styleId="{8EC990D4-21D7-44C1-B48F-8A5246F2F4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a1b63db2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da1b63db2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da1b63db23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1b780139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1b780139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d1b7801394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21657efba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d21657efb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d21657efba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21657efb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d21657ef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d21657efb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1b7801394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d1b7801394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d1b7801394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21657efb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d21657efb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d21657efba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d1b780139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d1b780139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d1b7801394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21657efb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21657efb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d21657efba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21657efb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21657efb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d21657efba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21657efb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21657efb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d21657efba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afb81ce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dafb81ce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a1b63db23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a1b63db23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da1b63db23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afb81ce9b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dafb81ce9b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dafb81ce9b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afb81ce9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dafb81ce9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afb81ce9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dafb81ce9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1b7801394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d1b7801394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1b780139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d1b780139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a1b63db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da1b63db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da1b63db2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a1b63db2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a1b63db2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da1b63db23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 showMasterSp="0">
  <p:cSld name="1_Diapositiva tito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" name="Google Shape;23;p5"/>
          <p:cNvSpPr txBox="1"/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  <a:defRPr b="1" sz="6000">
                <a:solidFill>
                  <a:srgbClr val="1E50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" name="Google Shape;25;p5"/>
          <p:cNvSpPr/>
          <p:nvPr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391" y="0"/>
            <a:ext cx="48493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 txBox="1"/>
          <p:nvPr>
            <p:ph type="title"/>
          </p:nvPr>
        </p:nvSpPr>
        <p:spPr>
          <a:xfrm>
            <a:off x="1092200" y="786383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5458984" y="812800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1092200" y="3043050"/>
            <a:ext cx="3068832" cy="2638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14"/>
          <p:cNvSpPr/>
          <p:nvPr/>
        </p:nvSpPr>
        <p:spPr>
          <a:xfrm>
            <a:off x="0" y="139700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3" name="Google Shape;93;p14"/>
          <p:cNvCxnSpPr/>
          <p:nvPr/>
        </p:nvCxnSpPr>
        <p:spPr>
          <a:xfrm rot="10800000">
            <a:off x="1092200" y="6446838"/>
            <a:ext cx="164343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4"/>
          <p:cNvCxnSpPr/>
          <p:nvPr/>
        </p:nvCxnSpPr>
        <p:spPr>
          <a:xfrm rot="10800000">
            <a:off x="8420100" y="6429376"/>
            <a:ext cx="1000462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4"/>
          <p:cNvCxnSpPr/>
          <p:nvPr/>
        </p:nvCxnSpPr>
        <p:spPr>
          <a:xfrm rot="10800000">
            <a:off x="10765675" y="6446838"/>
            <a:ext cx="407258" cy="635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4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uto con didascalia" showMasterSp="0">
  <p:cSld name="1_Contenuto con didascali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7" name="Google Shape;107;p16"/>
          <p:cNvSpPr/>
          <p:nvPr/>
        </p:nvSpPr>
        <p:spPr>
          <a:xfrm>
            <a:off x="0" y="2003424"/>
            <a:ext cx="1036320" cy="1857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rgbClr val="1B1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1092200" y="1885125"/>
            <a:ext cx="3314700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8CBE6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uto con didascalia" showMasterSp="0">
  <p:cSld name="2_Contenuto con didascalia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>
            <p:ph idx="2" type="pic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7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i="0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uto con didascalia" showMasterSp="0">
  <p:cSld name="6_Contenuto con didascalia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4984722" y="54835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1" i="0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5100833" y="1611313"/>
            <a:ext cx="6072099" cy="375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0" name="Google Shape;130;p18"/>
          <p:cNvSpPr/>
          <p:nvPr>
            <p:ph idx="2" type="pic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uto con didascalia" showMasterSp="0">
  <p:cSld name="7_Contenuto con didascalia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>
            <p:ph idx="2" type="pic"/>
          </p:nvPr>
        </p:nvSpPr>
        <p:spPr>
          <a:xfrm>
            <a:off x="0" y="0"/>
            <a:ext cx="12192000" cy="354148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9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3068577" y="88037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b="1" i="0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uto con didascalia" showMasterSp="0">
  <p:cSld name="3_Contenuto con didascalia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i="0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6473373" y="943430"/>
            <a:ext cx="4699452" cy="3977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rgbClr val="84B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uto con didascalia" showMasterSp="0">
  <p:cSld name="4_Contenuto con didascalia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i="0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6518529" y="943430"/>
            <a:ext cx="4654296" cy="3977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1" sz="4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4" name="Google Shape;164;p22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 rot="5400000">
            <a:off x="4365302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showMasterSp="0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 rot="5400000">
            <a:off x="7683554" y="2387546"/>
            <a:ext cx="4530725" cy="24480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 rot="5400000">
            <a:off x="2566989" y="-128588"/>
            <a:ext cx="4530723" cy="7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24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0" name="Google Shape;180;p24"/>
          <p:cNvSpPr/>
          <p:nvPr/>
        </p:nvSpPr>
        <p:spPr>
          <a:xfrm rot="-5400000">
            <a:off x="8871481" y="-14658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>
  <p:cSld name="Diapositiva tito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1212850" y="4508500"/>
            <a:ext cx="5118100" cy="127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" name="Google Shape;36;p7"/>
          <p:cNvSpPr txBox="1"/>
          <p:nvPr>
            <p:ph type="ctr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>
  <p:cSld name="Intestazione sezione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8" name="Google Shape;48;p9"/>
          <p:cNvSpPr/>
          <p:nvPr>
            <p:ph idx="2" type="pic"/>
          </p:nvPr>
        </p:nvSpPr>
        <p:spPr>
          <a:xfrm>
            <a:off x="0" y="0"/>
            <a:ext cx="631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9"/>
          <p:cNvSpPr/>
          <p:nvPr/>
        </p:nvSpPr>
        <p:spPr>
          <a:xfrm>
            <a:off x="2451099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26415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26416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stazione della sezione" showMasterSp="0">
  <p:cSld name="1_Intestazione della sezion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7" name="Google Shape;57;p1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1735138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19303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9304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0"/>
          <p:cNvSpPr/>
          <p:nvPr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1186731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2"/>
          <p:cNvSpPr txBox="1"/>
          <p:nvPr>
            <p:ph idx="4" type="body"/>
          </p:nvPr>
        </p:nvSpPr>
        <p:spPr>
          <a:xfrm>
            <a:off x="6605395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fmla="val 0" name="adj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0" type="dt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1" type="ftr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" name="Google Shape;16;p4"/>
          <p:cNvSpPr/>
          <p:nvPr/>
        </p:nvSpPr>
        <p:spPr>
          <a:xfrm>
            <a:off x="0" y="1011981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hyperlink" Target="http://apps.who.int/gb/gov/assets/constitution-en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hyperlink" Target="http://apps.who.int/gb/gov/assets/constitution-en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giuntipsy.it/autori/Anna-Maria-Zotti" TargetMode="External"/><Relationship Id="rId4" Type="http://schemas.openxmlformats.org/officeDocument/2006/relationships/hyperlink" Target="https://www.giuntipsy.it/autori/Giorgio-Bertolotti" TargetMode="External"/><Relationship Id="rId5" Type="http://schemas.openxmlformats.org/officeDocument/2006/relationships/hyperlink" Target="https://www.giuntipsy.it/autori/Paolo-Michielin" TargetMode="External"/><Relationship Id="rId6" Type="http://schemas.openxmlformats.org/officeDocument/2006/relationships/hyperlink" Target="https://www.giuntipsy.it/autori/Ezio-Sanavio" TargetMode="External"/><Relationship Id="rId7" Type="http://schemas.openxmlformats.org/officeDocument/2006/relationships/hyperlink" Target="https://www.giuntipsy.it/autori/Giulio-Vidott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/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</a:pPr>
            <a:r>
              <a:rPr b="0" i="1" lang="it-IT" sz="4500">
                <a:solidFill>
                  <a:srgbClr val="E98B0D"/>
                </a:solidFill>
                <a:latin typeface="Arial"/>
                <a:ea typeface="Arial"/>
                <a:cs typeface="Arial"/>
                <a:sym typeface="Arial"/>
              </a:rPr>
              <a:t>ANALISI DELLA VALUTAZIONE DI ACCESSO IN OAGB</a:t>
            </a:r>
            <a:endParaRPr sz="9400">
              <a:solidFill>
                <a:srgbClr val="E98B0D"/>
              </a:solidFill>
            </a:endParaRPr>
          </a:p>
        </p:txBody>
      </p:sp>
      <p:sp>
        <p:nvSpPr>
          <p:cNvPr id="186" name="Google Shape;186;p1"/>
          <p:cNvSpPr txBox="1"/>
          <p:nvPr>
            <p:ph idx="1" type="subTitle"/>
          </p:nvPr>
        </p:nvSpPr>
        <p:spPr>
          <a:xfrm>
            <a:off x="6632175" y="4508500"/>
            <a:ext cx="45264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FFC000"/>
                </a:solidFill>
              </a:rPr>
              <a:t>dr.ssa Elena Lovato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FFC000"/>
                </a:solidFill>
              </a:rPr>
              <a:t>Poliambulatorio Arcella</a:t>
            </a:r>
            <a:endParaRPr b="1" sz="280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FFC000"/>
                </a:solidFill>
              </a:rPr>
              <a:t>Padova</a:t>
            </a:r>
            <a:endParaRPr b="1" sz="2800">
              <a:solidFill>
                <a:srgbClr val="FFC000"/>
              </a:solidFill>
            </a:endParaRPr>
          </a:p>
        </p:txBody>
      </p:sp>
      <p:pic>
        <p:nvPicPr>
          <p:cNvPr id="187" name="Google Shape;1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975" y="5315150"/>
            <a:ext cx="1279375" cy="13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2da1b63db2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025" y="152400"/>
            <a:ext cx="4181576" cy="643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da1b63db23_0_19"/>
          <p:cNvSpPr txBox="1"/>
          <p:nvPr/>
        </p:nvSpPr>
        <p:spPr>
          <a:xfrm>
            <a:off x="0" y="0"/>
            <a:ext cx="7692900" cy="6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Dalla letteratura emerge che circa il 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40% dei candidati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chirurgia bariatrica ha almeno 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diagnosi psichiatrica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Per tale motivo, oltre alla 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valutazione psicologica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 è volta a esaminare più specificamente 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motivazione, le aspettative e l’aderenza, è raccomandata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in casi con accertati dati anamnestici e/o sospetto clinico, anche una 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valutazione psichiatrica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Nell’ambito di quest’ultima sono utili test psicometrici standardizzati.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 considerati ostativi all’intervento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abuso di sostanze stupefacenti in atto, schizofrenia non stabilizzata, disturbo bipolare non stabilizzato, storia di tentativi di suicidio, oligofrenia grave (IQ inferiore a 50), deficit cognitivi acquisiti nelle diverse forme, abuso di alcolici, insufficiente comprensione della procedura chirurgica, storia documentata di scarsa aderenza ai programmi terapeutici. I disturbi d’ansia e/o di depressione in atto, quelli dell’umore endogeni o reattivi alla condizione di obesità in atto, quelli della condotta alimentare (Binge Eating Disorder, Night Eating Syndrome, Bulimia Nervosa, Disturbi Alimentari con perdita di controllo [LOC]), e i Disturbi di Personalità sono considerati controindicazioni relative suscettibili di rivalutazione dopo terapia adeguata.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2d1b7801394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375"/>
            <a:ext cx="4661900" cy="70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d1b7801394_0_19"/>
          <p:cNvSpPr/>
          <p:nvPr/>
        </p:nvSpPr>
        <p:spPr>
          <a:xfrm>
            <a:off x="4751800" y="250200"/>
            <a:ext cx="6948000" cy="158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Il culto di Igea era associato a quello del padre, Asclepio, e della </a:t>
            </a: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sorellastra</a:t>
            </a: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 Panacea. A differenza del padre, associato solo alla cura delle malattie, Igea veniva invece associata alla </a:t>
            </a:r>
            <a:r>
              <a:rPr b="1" lang="it-IT" sz="2100">
                <a:latin typeface="Times New Roman"/>
                <a:ea typeface="Times New Roman"/>
                <a:cs typeface="Times New Roman"/>
                <a:sym typeface="Times New Roman"/>
              </a:rPr>
              <a:t>prevenzione della malattie e al mantenimento dello stato di salute.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2d21657efba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375"/>
            <a:ext cx="4661900" cy="70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2d21657efba_0_21"/>
          <p:cNvSpPr/>
          <p:nvPr/>
        </p:nvSpPr>
        <p:spPr>
          <a:xfrm>
            <a:off x="4751800" y="250200"/>
            <a:ext cx="6948000" cy="158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Il culto di Igea era associato a quello del padre, Asclepio, e della sorellastra Panacea. A differenza del padre, associato solo alla cura delle malattie, Igea veniva invece associata alla </a:t>
            </a:r>
            <a:r>
              <a:rPr b="1" lang="it-IT" sz="2100">
                <a:latin typeface="Times New Roman"/>
                <a:ea typeface="Times New Roman"/>
                <a:cs typeface="Times New Roman"/>
                <a:sym typeface="Times New Roman"/>
              </a:rPr>
              <a:t>prevenzione della malattie e al mantenimento dello stato di salute.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g2d21657efba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800" y="2372652"/>
            <a:ext cx="3846450" cy="19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d21657efba_0_21"/>
          <p:cNvSpPr/>
          <p:nvPr/>
        </p:nvSpPr>
        <p:spPr>
          <a:xfrm>
            <a:off x="8598250" y="2388750"/>
            <a:ext cx="3255600" cy="190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Secondo la</a:t>
            </a:r>
            <a:r>
              <a:rPr lang="it-IT" sz="15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Costituzione dell’OMS</a:t>
            </a:r>
            <a:r>
              <a:rPr lang="it-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l’obiettivo dell’Organizzazione è “il raggiungimento, da parte di tutte le popolazioni, del più alto livello possibile di salute", definita come “uno stato di totale benessere fisico, mentale e sociale” e non semplicemente “assenza di malattie o infermità”.</a:t>
            </a:r>
            <a:r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2d21657efb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375"/>
            <a:ext cx="4661900" cy="70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d21657efba_0_0"/>
          <p:cNvSpPr/>
          <p:nvPr/>
        </p:nvSpPr>
        <p:spPr>
          <a:xfrm>
            <a:off x="4751800" y="250200"/>
            <a:ext cx="6948000" cy="158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Il culto di Igea era associato a quello del padre, Asclepio, e della sorellastra Panacea. A differenza del padre, associato solo alla cura delle malattie, Igea veniva invece associata alla </a:t>
            </a:r>
            <a:r>
              <a:rPr b="1" lang="it-IT" sz="2100">
                <a:latin typeface="Times New Roman"/>
                <a:ea typeface="Times New Roman"/>
                <a:cs typeface="Times New Roman"/>
                <a:sym typeface="Times New Roman"/>
              </a:rPr>
              <a:t>prevenzione della malattie e al mantenimento dello stato di salute.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g2d21657efb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800" y="2372652"/>
            <a:ext cx="3846450" cy="19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d21657efba_0_0"/>
          <p:cNvSpPr/>
          <p:nvPr/>
        </p:nvSpPr>
        <p:spPr>
          <a:xfrm>
            <a:off x="8598250" y="2388750"/>
            <a:ext cx="3255600" cy="190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Secondo la</a:t>
            </a:r>
            <a:r>
              <a:rPr lang="it-IT" sz="15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Costituzione dell’OMS</a:t>
            </a:r>
            <a:r>
              <a:rPr lang="it-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l’obiettivo dell’Organizzazione è “il raggiungimento, da parte di tutte le popolazioni, del più alto livello possibile di salute", definita come “uno stato di totale benessere fisico, mentale e sociale” e non semplicemente “assenza di malattie o infermità”.</a:t>
            </a:r>
            <a:r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2d21657efba_0_0"/>
          <p:cNvSpPr/>
          <p:nvPr/>
        </p:nvSpPr>
        <p:spPr>
          <a:xfrm>
            <a:off x="3595950" y="1579650"/>
            <a:ext cx="1104600" cy="3994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d21657efba_0_0"/>
          <p:cNvSpPr/>
          <p:nvPr/>
        </p:nvSpPr>
        <p:spPr>
          <a:xfrm>
            <a:off x="5034325" y="4831925"/>
            <a:ext cx="6395700" cy="1233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Obiettivo della chirurgia bariatrica e’ quello di ridurre il calo ponderale e il miglioramento o remissione delle patologie correlate all'obesità.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1b7801394_0_37"/>
          <p:cNvSpPr txBox="1"/>
          <p:nvPr/>
        </p:nvSpPr>
        <p:spPr>
          <a:xfrm>
            <a:off x="580075" y="2003500"/>
            <a:ext cx="450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4500">
                <a:solidFill>
                  <a:srgbClr val="E98B0D"/>
                </a:solidFill>
              </a:rPr>
              <a:t>ANALISI DELLA VALUTAZIONE DI ACCESSO IN OAGB.</a:t>
            </a:r>
            <a:endParaRPr/>
          </a:p>
        </p:txBody>
      </p:sp>
      <p:sp>
        <p:nvSpPr>
          <p:cNvPr id="311" name="Google Shape;311;g2d1b7801394_0_37"/>
          <p:cNvSpPr/>
          <p:nvPr/>
        </p:nvSpPr>
        <p:spPr>
          <a:xfrm rot="-5400000">
            <a:off x="5636275" y="2717125"/>
            <a:ext cx="654900" cy="1078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98B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d1b7801394_0_37"/>
          <p:cNvSpPr txBox="1"/>
          <p:nvPr/>
        </p:nvSpPr>
        <p:spPr>
          <a:xfrm>
            <a:off x="6960750" y="2651575"/>
            <a:ext cx="4893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700">
                <a:solidFill>
                  <a:srgbClr val="E98B0D"/>
                </a:solidFill>
              </a:rPr>
              <a:t>COSA VALUTARE?</a:t>
            </a:r>
            <a:endParaRPr i="1" sz="3700">
              <a:solidFill>
                <a:srgbClr val="E98B0D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700">
                <a:solidFill>
                  <a:srgbClr val="E98B0D"/>
                </a:solidFill>
              </a:rPr>
              <a:t>PERCHÉ</a:t>
            </a:r>
            <a:r>
              <a:rPr i="1" lang="it-IT" sz="3700">
                <a:solidFill>
                  <a:srgbClr val="E98B0D"/>
                </a:solidFill>
              </a:rPr>
              <a:t>?</a:t>
            </a:r>
            <a:endParaRPr i="1" sz="3700">
              <a:solidFill>
                <a:srgbClr val="E98B0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d21657efba_0_13"/>
          <p:cNvSpPr txBox="1"/>
          <p:nvPr/>
        </p:nvSpPr>
        <p:spPr>
          <a:xfrm>
            <a:off x="580075" y="250900"/>
            <a:ext cx="450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4500">
                <a:solidFill>
                  <a:srgbClr val="E98B0D"/>
                </a:solidFill>
              </a:rPr>
              <a:t>ANALISI DELLA VALUTAZIONE DI ACCESSO IN OAGB.</a:t>
            </a:r>
            <a:endParaRPr/>
          </a:p>
        </p:txBody>
      </p:sp>
      <p:sp>
        <p:nvSpPr>
          <p:cNvPr id="319" name="Google Shape;319;g2d21657efba_0_13"/>
          <p:cNvSpPr txBox="1"/>
          <p:nvPr/>
        </p:nvSpPr>
        <p:spPr>
          <a:xfrm>
            <a:off x="2243250" y="3390475"/>
            <a:ext cx="7705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4500">
                <a:solidFill>
                  <a:srgbClr val="E98B0D"/>
                </a:solidFill>
              </a:rPr>
              <a:t>Valutare la presenza di condizioni che possono andare ad ostacolare l’obiettivo chirurgico</a:t>
            </a:r>
            <a:endParaRPr/>
          </a:p>
        </p:txBody>
      </p:sp>
      <p:sp>
        <p:nvSpPr>
          <p:cNvPr id="320" name="Google Shape;320;g2d21657efba_0_13"/>
          <p:cNvSpPr/>
          <p:nvPr/>
        </p:nvSpPr>
        <p:spPr>
          <a:xfrm rot="-5400000">
            <a:off x="5828900" y="1050550"/>
            <a:ext cx="654900" cy="1078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98B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d21657efba_0_13"/>
          <p:cNvSpPr txBox="1"/>
          <p:nvPr/>
        </p:nvSpPr>
        <p:spPr>
          <a:xfrm>
            <a:off x="6960750" y="898975"/>
            <a:ext cx="48930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700">
                <a:solidFill>
                  <a:srgbClr val="E98B0D"/>
                </a:solidFill>
              </a:rPr>
              <a:t>COSA VALUTARE?</a:t>
            </a:r>
            <a:endParaRPr i="1" sz="3700">
              <a:solidFill>
                <a:srgbClr val="E98B0D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700">
                <a:solidFill>
                  <a:srgbClr val="E98B0D"/>
                </a:solidFill>
              </a:rPr>
              <a:t>PERCHÉ?</a:t>
            </a:r>
            <a:endParaRPr i="1" sz="3700">
              <a:solidFill>
                <a:srgbClr val="E98B0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g2d1b7801394_0_46"/>
          <p:cNvGraphicFramePr/>
          <p:nvPr/>
        </p:nvGraphicFramePr>
        <p:xfrm>
          <a:off x="952500" y="2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3429000"/>
                <a:gridCol w="3429000"/>
                <a:gridCol w="3429000"/>
              </a:tblGrid>
              <a:tr h="86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COSA?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PERCHÉ</a:t>
                      </a: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Psicopatologica globale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Identificare la presenza di disturbi psicopatologici </a:t>
                      </a:r>
                      <a:r>
                        <a:rPr lang="it-IT"/>
                        <a:t>che potrebbero ostacolare l’aderenza alle prescrizioni specialistiche.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SCL-90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CBA 2.0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MMPI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g2d21657efba_0_30"/>
          <p:cNvGraphicFramePr/>
          <p:nvPr/>
        </p:nvGraphicFramePr>
        <p:xfrm>
          <a:off x="952500" y="2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3429000"/>
                <a:gridCol w="3429000"/>
                <a:gridCol w="3429000"/>
              </a:tblGrid>
              <a:tr h="86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COSA?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PERCHÉ?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Psicopatologica globale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Identificare la presenza di disturbi psicopatologici che potrebbero ostacolare l’aderenza alle prescrizioni specialistiche.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SCL-90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CBA 2.0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MMPI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Percezione del proprio stato di salute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Valutare come il soggetto si percepisce le proprie difficoltà’ di salute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SF-36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g2d21657efba_0_35"/>
          <p:cNvGraphicFramePr/>
          <p:nvPr/>
        </p:nvGraphicFramePr>
        <p:xfrm>
          <a:off x="952500" y="2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3429000"/>
                <a:gridCol w="3429000"/>
                <a:gridCol w="3429000"/>
              </a:tblGrid>
              <a:tr h="86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COSA?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PERCHÉ?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Psicopatologica globale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Identificare la presenza di disturbi psicopatologici che potrebbero ostacolare l’aderenza alle prescrizioni specialistiche.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SCL-90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CBA 2.0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MMPI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Percezione del proprio stato di salute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Valutare come il soggetto si percepisce le proprie difficoltà’ di salute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SF-36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Stili di coping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Delineare le strategie adottate dal soggetto nell’affrontare situazioni di criticita’.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COPE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g2d21657efba_0_40"/>
          <p:cNvGraphicFramePr/>
          <p:nvPr/>
        </p:nvGraphicFramePr>
        <p:xfrm>
          <a:off x="952500" y="2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3429000"/>
                <a:gridCol w="3429000"/>
                <a:gridCol w="3429000"/>
              </a:tblGrid>
              <a:tr h="86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COSA?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PERCHÉ?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COME?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Psicopatologica globale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Identificare la presenza di disturbi psicopatologici che potrebbero ostacolare l’aderenza alle prescrizioni specialistiche.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SCL-90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CBA 2.0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MMPI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Percezione del proprio stato di salute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Valutare come il soggetto si percepisce le proprie difficoltà’ di salute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SF-36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Stili di coping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Delineare le strategie adottate dal soggetto nell’affrontare situazioni di criticita’.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COPE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Disturbi del Comportamento Alimentare in atto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identificazione di una classe psicopatologica che potrebbe inficiare i rbenefici post operatori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BES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EAT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Y-FAS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8B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afb81ce9b_0_0"/>
          <p:cNvSpPr txBox="1"/>
          <p:nvPr>
            <p:ph type="ctrTitle"/>
          </p:nvPr>
        </p:nvSpPr>
        <p:spPr>
          <a:xfrm>
            <a:off x="6629400" y="758952"/>
            <a:ext cx="4526400" cy="32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</a:pPr>
            <a:r>
              <a:rPr b="0" i="1" lang="it-IT" sz="4500">
                <a:solidFill>
                  <a:srgbClr val="E98B0D"/>
                </a:solidFill>
                <a:latin typeface="Arial"/>
                <a:ea typeface="Arial"/>
                <a:cs typeface="Arial"/>
                <a:sym typeface="Arial"/>
              </a:rPr>
              <a:t>ANALISI DELLA VALUTAZIONE DI ACCESSO IN OAGB</a:t>
            </a:r>
            <a:endParaRPr sz="9400">
              <a:solidFill>
                <a:srgbClr val="E98B0D"/>
              </a:solidFill>
            </a:endParaRPr>
          </a:p>
        </p:txBody>
      </p:sp>
      <p:sp>
        <p:nvSpPr>
          <p:cNvPr id="193" name="Google Shape;193;g2dafb81ce9b_0_0"/>
          <p:cNvSpPr txBox="1"/>
          <p:nvPr>
            <p:ph idx="1" type="subTitle"/>
          </p:nvPr>
        </p:nvSpPr>
        <p:spPr>
          <a:xfrm>
            <a:off x="6632175" y="4508500"/>
            <a:ext cx="45264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FFC000"/>
                </a:solidFill>
              </a:rPr>
              <a:t>dr.ssa Elena Lovato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FFC000"/>
                </a:solidFill>
              </a:rPr>
              <a:t>Poliambulatorio Arcella</a:t>
            </a:r>
            <a:endParaRPr b="1" sz="280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it-IT" sz="2800">
                <a:solidFill>
                  <a:srgbClr val="FFC000"/>
                </a:solidFill>
              </a:rPr>
              <a:t>Padova</a:t>
            </a:r>
            <a:endParaRPr b="1" sz="2800">
              <a:solidFill>
                <a:srgbClr val="FFC000"/>
              </a:solidFill>
            </a:endParaRPr>
          </a:p>
        </p:txBody>
      </p:sp>
      <p:cxnSp>
        <p:nvCxnSpPr>
          <p:cNvPr id="194" name="Google Shape;194;g2dafb81ce9b_0_0"/>
          <p:cNvCxnSpPr/>
          <p:nvPr/>
        </p:nvCxnSpPr>
        <p:spPr>
          <a:xfrm>
            <a:off x="6870850" y="3326250"/>
            <a:ext cx="1541100" cy="7578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g2dafb81ce9b_0_0"/>
          <p:cNvSpPr txBox="1"/>
          <p:nvPr/>
        </p:nvSpPr>
        <p:spPr>
          <a:xfrm>
            <a:off x="8617450" y="3326250"/>
            <a:ext cx="31209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CHIRURGIA BARIATRICA</a:t>
            </a:r>
            <a:endParaRPr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2dafb81ce9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975" y="5315150"/>
            <a:ext cx="1279375" cy="13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2da1b63db23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375"/>
            <a:ext cx="4661900" cy="70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da1b63db23_0_52"/>
          <p:cNvSpPr txBox="1"/>
          <p:nvPr/>
        </p:nvSpPr>
        <p:spPr>
          <a:xfrm>
            <a:off x="4880225" y="412225"/>
            <a:ext cx="7110600" cy="2235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700">
                <a:solidFill>
                  <a:srgbClr val="E98B0D"/>
                </a:solidFill>
              </a:rPr>
              <a:t>Valutare la presenza di condizioni che possono andare ad ostacolare l’obiettivo chirurgico</a:t>
            </a:r>
            <a:endParaRPr sz="600"/>
          </a:p>
        </p:txBody>
      </p:sp>
      <p:sp>
        <p:nvSpPr>
          <p:cNvPr id="353" name="Google Shape;353;g2da1b63db23_0_52"/>
          <p:cNvSpPr/>
          <p:nvPr/>
        </p:nvSpPr>
        <p:spPr>
          <a:xfrm rot="5400000">
            <a:off x="7962475" y="2876775"/>
            <a:ext cx="911700" cy="11688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E98B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2da1b63db23_0_52"/>
          <p:cNvSpPr txBox="1"/>
          <p:nvPr/>
        </p:nvSpPr>
        <p:spPr>
          <a:xfrm>
            <a:off x="4880225" y="4404625"/>
            <a:ext cx="7110600" cy="780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700">
                <a:solidFill>
                  <a:srgbClr val="E98B0D"/>
                </a:solidFill>
              </a:rPr>
              <a:t>Per aiutare ad aiutarsi.</a:t>
            </a:r>
            <a:endParaRPr sz="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"/>
          <p:cNvSpPr txBox="1"/>
          <p:nvPr>
            <p:ph type="ctrTitle"/>
          </p:nvPr>
        </p:nvSpPr>
        <p:spPr>
          <a:xfrm>
            <a:off x="7220150" y="784652"/>
            <a:ext cx="4526400" cy="32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</a:pPr>
            <a:r>
              <a:rPr lang="it-IT"/>
              <a:t>Grazie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afb81ce9b_0_28"/>
          <p:cNvSpPr txBox="1"/>
          <p:nvPr>
            <p:ph idx="1" type="subTitle"/>
          </p:nvPr>
        </p:nvSpPr>
        <p:spPr>
          <a:xfrm>
            <a:off x="5316875" y="296875"/>
            <a:ext cx="5841600" cy="641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>
                <a:solidFill>
                  <a:srgbClr val="E98B0D"/>
                </a:solidFill>
              </a:rPr>
              <a:t>Bibliografia e sitologia essenziale:</a:t>
            </a:r>
            <a:endParaRPr b="1">
              <a:solidFill>
                <a:srgbClr val="E98B0D"/>
              </a:solidFill>
            </a:endParaRPr>
          </a:p>
          <a:p>
            <a:pPr indent="-35814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it-IT"/>
              <a:t>Linee guida SICOB 2016</a:t>
            </a:r>
            <a:endParaRPr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-IT"/>
              <a:t>Linee guida SICOB 2023</a:t>
            </a:r>
            <a:endParaRPr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-IT"/>
              <a:t>Greenberg I, Perna F, Kaplan M, Sullivan MA. Behavioral and psychological factors in the assessment and treatment of obesity surgery patients. Obes Res. 2005 Feb;13(2):244-9</a:t>
            </a:r>
            <a:endParaRPr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-IT"/>
              <a:t>Sanavio, E. &amp; Sica, C. </a:t>
            </a:r>
            <a:r>
              <a:rPr i="1" lang="it-IT"/>
              <a:t>I test di </a:t>
            </a:r>
            <a:r>
              <a:rPr i="1" lang="it-IT"/>
              <a:t>personalità</a:t>
            </a:r>
            <a:r>
              <a:rPr lang="it-IT"/>
              <a:t>. (2012). Bologna: Il Mulino</a:t>
            </a:r>
            <a:endParaRPr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-IT">
                <a:uFill>
                  <a:noFill/>
                </a:uFill>
                <a:hlinkClick r:id="rId3"/>
              </a:rPr>
              <a:t>Zotti</a:t>
            </a:r>
            <a:r>
              <a:rPr lang="it-IT"/>
              <a:t> A.M.,</a:t>
            </a:r>
            <a:r>
              <a:rPr lang="it-IT">
                <a:uFill>
                  <a:noFill/>
                </a:uFill>
                <a:hlinkClick r:id="rId4"/>
              </a:rPr>
              <a:t>Bertolotti</a:t>
            </a:r>
            <a:r>
              <a:rPr lang="it-IT"/>
              <a:t>,g.,</a:t>
            </a:r>
            <a:r>
              <a:rPr lang="it-IT">
                <a:uFill>
                  <a:noFill/>
                </a:uFill>
                <a:hlinkClick r:id="rId5"/>
              </a:rPr>
              <a:t>Michielin</a:t>
            </a:r>
            <a:r>
              <a:rPr lang="it-IT"/>
              <a:t>,</a:t>
            </a:r>
            <a:r>
              <a:rPr lang="it-IT">
                <a:uFill>
                  <a:noFill/>
                </a:uFill>
                <a:hlinkClick r:id="rId6"/>
              </a:rPr>
              <a:t> P.,Sanavio</a:t>
            </a:r>
            <a:r>
              <a:rPr lang="it-IT"/>
              <a:t>,</a:t>
            </a:r>
            <a:r>
              <a:rPr lang="it-IT">
                <a:uFill>
                  <a:noFill/>
                </a:uFill>
                <a:hlinkClick r:id="rId7"/>
              </a:rPr>
              <a:t> E., &amp; Vidotto</a:t>
            </a:r>
            <a:r>
              <a:rPr lang="it-IT"/>
              <a:t>, G. (2010). </a:t>
            </a:r>
            <a:r>
              <a:rPr i="1" lang="it-IT"/>
              <a:t>CBA-H - Cognitive Behavioural Assessment forma Hospital. </a:t>
            </a:r>
            <a:r>
              <a:rPr lang="it-IT"/>
              <a:t>Firenze: Giunti</a:t>
            </a:r>
            <a:endParaRPr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-IT"/>
              <a:t>Immagini: fonte Google Immagini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2"/>
          <p:cNvGraphicFramePr/>
          <p:nvPr/>
        </p:nvGraphicFramePr>
        <p:xfrm>
          <a:off x="9525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4801025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Quando la chirurgia bariatrica?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93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Char char="-"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gravita’ dell’obesita’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93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Char char="-"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potenziale reversibilita’ del quadro clinico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2" name="Google Shape;202;p2"/>
          <p:cNvGraphicFramePr/>
          <p:nvPr/>
        </p:nvGraphicFramePr>
        <p:xfrm>
          <a:off x="83349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2904600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ridotta QoL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strategie di coping inefficace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scarsa aderenza alle prescrizioni </a:t>
                      </a: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specialistiche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depressiva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ansiosa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disturbi del comportamento alimentare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3" name="Google Shape;20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525" y="1035450"/>
            <a:ext cx="5485975" cy="522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g2dafb81ce9b_0_7"/>
          <p:cNvGraphicFramePr/>
          <p:nvPr/>
        </p:nvGraphicFramePr>
        <p:xfrm>
          <a:off x="9525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4801025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Quando la chirurgia bariatrica?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93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Char char="-"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gravita’ dell’obesita’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93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Char char="-"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potenziale reversibilita’ del </a:t>
                      </a:r>
                      <a:r>
                        <a:rPr lang="it-IT" sz="2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quadro clinico</a:t>
                      </a:r>
                      <a:endParaRPr sz="2600" u="sng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9" name="Google Shape;209;g2dafb81ce9b_0_7"/>
          <p:cNvGraphicFramePr/>
          <p:nvPr/>
        </p:nvGraphicFramePr>
        <p:xfrm>
          <a:off x="83349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2904600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ridotta QoL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strategie di coping inefficace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scarsa aderenza alle prescrizioni specialistiche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depressiva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ansiosa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disturbi del comportamento alimentare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0" name="Google Shape;210;g2dafb81ce9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525" y="1035450"/>
            <a:ext cx="5485975" cy="5220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g2dafb81ce9b_0_7"/>
          <p:cNvCxnSpPr/>
          <p:nvPr/>
        </p:nvCxnSpPr>
        <p:spPr>
          <a:xfrm>
            <a:off x="2465800" y="3762900"/>
            <a:ext cx="38400" cy="41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g2dafb81ce9b_0_7"/>
          <p:cNvSpPr txBox="1"/>
          <p:nvPr/>
        </p:nvSpPr>
        <p:spPr>
          <a:xfrm>
            <a:off x="1566800" y="4072850"/>
            <a:ext cx="31722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Comorbilita’: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malattie metaboliche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malattie cardiovascolari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neoplasie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altro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g2dafb81ce9b_0_16"/>
          <p:cNvGraphicFramePr/>
          <p:nvPr/>
        </p:nvGraphicFramePr>
        <p:xfrm>
          <a:off x="9525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5069000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Quando la chirurgia bariatrica?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93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Char char="-"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gravita’ dell’obesita’</a:t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93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imes New Roman"/>
                        <a:buChar char="-"/>
                      </a:pPr>
                      <a:r>
                        <a:rPr lang="it-IT" sz="2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potenziale reversibilita’ del </a:t>
                      </a:r>
                      <a:r>
                        <a:rPr lang="it-IT" sz="2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quadro clinico</a:t>
                      </a:r>
                      <a:endParaRPr sz="2600" u="sng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8" name="Google Shape;218;g2dafb81ce9b_0_16"/>
          <p:cNvGraphicFramePr/>
          <p:nvPr/>
        </p:nvGraphicFramePr>
        <p:xfrm>
          <a:off x="83349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2904600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ridotta QoL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strategie di coping inefficace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scarsa aderenza alle prescrizioni specialistiche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depressiva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ansiosa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disturbi del comportamento alimentare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9" name="Google Shape;219;g2dafb81ce9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525" y="1035450"/>
            <a:ext cx="5485975" cy="5220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g2dafb81ce9b_0_16"/>
          <p:cNvCxnSpPr/>
          <p:nvPr/>
        </p:nvCxnSpPr>
        <p:spPr>
          <a:xfrm>
            <a:off x="2465800" y="3762900"/>
            <a:ext cx="38400" cy="41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g2dafb81ce9b_0_16"/>
          <p:cNvSpPr txBox="1"/>
          <p:nvPr/>
        </p:nvSpPr>
        <p:spPr>
          <a:xfrm>
            <a:off x="1566800" y="4072850"/>
            <a:ext cx="31722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Comorbilita’: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malattie metaboliche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malattie cardiovascolari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neoplasie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Char char="-"/>
            </a:pPr>
            <a:r>
              <a:rPr lang="it-IT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altro</a:t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g2dafb81ce9b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2400" y="1035450"/>
            <a:ext cx="5485975" cy="52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dafb81ce9b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8363" y="25741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2d1b7801394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751" y="1035450"/>
            <a:ext cx="4178150" cy="52206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g2d1b7801394_0_5"/>
          <p:cNvGraphicFramePr/>
          <p:nvPr/>
        </p:nvGraphicFramePr>
        <p:xfrm>
          <a:off x="9525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3204250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100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Comorbilita’:</a:t>
                      </a:r>
                      <a:endParaRPr sz="2100">
                        <a:solidFill>
                          <a:srgbClr val="3F3F3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malattie metaboliche</a:t>
                      </a:r>
                      <a:endParaRPr sz="2100">
                        <a:solidFill>
                          <a:srgbClr val="3F3F3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malattie cardiovascolari</a:t>
                      </a:r>
                      <a:endParaRPr sz="2100">
                        <a:solidFill>
                          <a:srgbClr val="3F3F3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neoplasie</a:t>
                      </a:r>
                      <a:endParaRPr sz="2100">
                        <a:solidFill>
                          <a:srgbClr val="3F3F3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altro</a:t>
                      </a:r>
                      <a:endParaRPr sz="2100">
                        <a:solidFill>
                          <a:srgbClr val="3F3F3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0" name="Google Shape;230;g2d1b7801394_0_5"/>
          <p:cNvGraphicFramePr/>
          <p:nvPr/>
        </p:nvGraphicFramePr>
        <p:xfrm>
          <a:off x="8334900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2904600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7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1" name="Google Shape;231;g2d1b7801394_0_5"/>
          <p:cNvGraphicFramePr/>
          <p:nvPr/>
        </p:nvGraphicFramePr>
        <p:xfrm>
          <a:off x="952500" y="43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800">
                          <a:solidFill>
                            <a:srgbClr val="E98B0D"/>
                          </a:solidFill>
                        </a:rPr>
                        <a:t>COME POTREBBE ESSERE UN SOGGETTO CHE RIENTRA IN QUESTE </a:t>
                      </a:r>
                      <a:r>
                        <a:rPr b="1" lang="it-IT" sz="1800">
                          <a:solidFill>
                            <a:srgbClr val="E98B0D"/>
                          </a:solidFill>
                        </a:rPr>
                        <a:t>CASISTICHE?</a:t>
                      </a:r>
                      <a:endParaRPr b="1" sz="1800">
                        <a:solidFill>
                          <a:srgbClr val="E98B0D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g2d1b7801394_0_12"/>
          <p:cNvGraphicFramePr/>
          <p:nvPr/>
        </p:nvGraphicFramePr>
        <p:xfrm>
          <a:off x="7098125" y="10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3912775"/>
              </a:tblGrid>
              <a:tr h="52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619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Ridotta QoL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Strategie di coping inefficace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Scarsa aderenza alle prescrizioni specialistiche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depressiva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Sintomatologia ansiosa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19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Times New Roman"/>
                        <a:buChar char="-"/>
                      </a:pPr>
                      <a:r>
                        <a:rPr lang="it-IT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Disturbi del comportamento alimentare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7" name="Google Shape;237;g2d1b7801394_0_12"/>
          <p:cNvGraphicFramePr/>
          <p:nvPr/>
        </p:nvGraphicFramePr>
        <p:xfrm>
          <a:off x="952500" y="43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{8EC990D4-21D7-44C1-B48F-8A5246F2F494}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800">
                          <a:solidFill>
                            <a:srgbClr val="E98B0D"/>
                          </a:solidFill>
                        </a:rPr>
                        <a:t>COME POTREBBE ESSERE UN SOGGETTO CHE RIENTRA IN QUESTE CASISTICHE?</a:t>
                      </a:r>
                      <a:endParaRPr b="1" sz="1800">
                        <a:solidFill>
                          <a:srgbClr val="E98B0D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8" name="Google Shape;238;g2d1b7801394_0_12"/>
          <p:cNvSpPr/>
          <p:nvPr/>
        </p:nvSpPr>
        <p:spPr>
          <a:xfrm rot="-2700000">
            <a:off x="2999527" y="2776952"/>
            <a:ext cx="1764939" cy="176112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g2d1b7801394_0_12"/>
          <p:cNvGrpSpPr/>
          <p:nvPr/>
        </p:nvGrpSpPr>
        <p:grpSpPr>
          <a:xfrm>
            <a:off x="346714" y="2166756"/>
            <a:ext cx="3656143" cy="3556840"/>
            <a:chOff x="1917433" y="1453653"/>
            <a:chExt cx="2742176" cy="2667697"/>
          </a:xfrm>
        </p:grpSpPr>
        <p:sp>
          <p:nvSpPr>
            <p:cNvPr id="240" name="Google Shape;240;g2d1b7801394_0_12"/>
            <p:cNvSpPr/>
            <p:nvPr/>
          </p:nvSpPr>
          <p:spPr>
            <a:xfrm rot="-2700000">
              <a:off x="2440767" y="1711670"/>
              <a:ext cx="1621029" cy="2151664"/>
            </a:xfrm>
            <a:custGeom>
              <a:rect b="b" l="l" r="r" t="t"/>
              <a:pathLst>
                <a:path extrusionOk="0" h="332" w="250">
                  <a:moveTo>
                    <a:pt x="32" y="286"/>
                  </a:moveTo>
                  <a:cubicBezTo>
                    <a:pt x="32" y="157"/>
                    <a:pt x="127" y="49"/>
                    <a:pt x="250" y="29"/>
                  </a:cubicBezTo>
                  <a:cubicBezTo>
                    <a:pt x="245" y="19"/>
                    <a:pt x="239" y="9"/>
                    <a:pt x="232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02"/>
                    <a:pt x="1" y="317"/>
                    <a:pt x="3" y="332"/>
                  </a:cubicBezTo>
                  <a:cubicBezTo>
                    <a:pt x="13" y="325"/>
                    <a:pt x="23" y="319"/>
                    <a:pt x="33" y="314"/>
                  </a:cubicBezTo>
                  <a:cubicBezTo>
                    <a:pt x="33" y="305"/>
                    <a:pt x="32" y="296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g2d1b7801394_0_12"/>
            <p:cNvSpPr/>
            <p:nvPr/>
          </p:nvSpPr>
          <p:spPr>
            <a:xfrm rot="-2700000">
              <a:off x="2689034" y="1771298"/>
              <a:ext cx="1575643" cy="1769691"/>
            </a:xfrm>
            <a:custGeom>
              <a:rect b="b" l="l" r="r" t="t"/>
              <a:pathLst>
                <a:path extrusionOk="0" h="285" w="254">
                  <a:moveTo>
                    <a:pt x="200" y="153"/>
                  </a:move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0" y="41"/>
                    <a:pt x="218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267"/>
                    <a:pt x="1" y="276"/>
                    <a:pt x="1" y="285"/>
                  </a:cubicBezTo>
                  <a:cubicBezTo>
                    <a:pt x="43" y="263"/>
                    <a:pt x="90" y="251"/>
                    <a:pt x="140" y="250"/>
                  </a:cubicBezTo>
                  <a:cubicBezTo>
                    <a:pt x="142" y="211"/>
                    <a:pt x="164" y="174"/>
                    <a:pt x="200" y="153"/>
                  </a:cubicBezTo>
                  <a:close/>
                </a:path>
              </a:pathLst>
            </a:custGeom>
            <a:solidFill>
              <a:srgbClr val="A7291E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g2d1b7801394_0_12"/>
            <p:cNvSpPr txBox="1"/>
            <p:nvPr/>
          </p:nvSpPr>
          <p:spPr>
            <a:xfrm rot="-5400000">
              <a:off x="2686908" y="2290153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DISTURBI DELL’UMORE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3" name="Google Shape;243;g2d1b7801394_0_12"/>
          <p:cNvGrpSpPr/>
          <p:nvPr/>
        </p:nvGrpSpPr>
        <p:grpSpPr>
          <a:xfrm>
            <a:off x="2391966" y="3534980"/>
            <a:ext cx="3558742" cy="3660847"/>
            <a:chOff x="3451411" y="2479847"/>
            <a:chExt cx="2669123" cy="2745704"/>
          </a:xfrm>
        </p:grpSpPr>
        <p:sp>
          <p:nvSpPr>
            <p:cNvPr id="244" name="Google Shape;244;g2d1b7801394_0_12"/>
            <p:cNvSpPr/>
            <p:nvPr/>
          </p:nvSpPr>
          <p:spPr>
            <a:xfrm rot="-2700000">
              <a:off x="3709147" y="3080460"/>
              <a:ext cx="2153650" cy="1621060"/>
            </a:xfrm>
            <a:custGeom>
              <a:rect b="b" l="l" r="r" t="t"/>
              <a:pathLst>
                <a:path extrusionOk="0" h="250" w="333">
                  <a:moveTo>
                    <a:pt x="287" y="218"/>
                  </a:moveTo>
                  <a:cubicBezTo>
                    <a:pt x="157" y="218"/>
                    <a:pt x="50" y="124"/>
                    <a:pt x="30" y="0"/>
                  </a:cubicBezTo>
                  <a:cubicBezTo>
                    <a:pt x="19" y="5"/>
                    <a:pt x="10" y="11"/>
                    <a:pt x="0" y="18"/>
                  </a:cubicBezTo>
                  <a:cubicBezTo>
                    <a:pt x="28" y="151"/>
                    <a:pt x="146" y="250"/>
                    <a:pt x="287" y="250"/>
                  </a:cubicBezTo>
                  <a:cubicBezTo>
                    <a:pt x="302" y="250"/>
                    <a:pt x="318" y="249"/>
                    <a:pt x="333" y="247"/>
                  </a:cubicBezTo>
                  <a:cubicBezTo>
                    <a:pt x="326" y="237"/>
                    <a:pt x="320" y="227"/>
                    <a:pt x="315" y="217"/>
                  </a:cubicBezTo>
                  <a:cubicBezTo>
                    <a:pt x="306" y="218"/>
                    <a:pt x="296" y="218"/>
                    <a:pt x="287" y="218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g2d1b7801394_0_12"/>
            <p:cNvSpPr/>
            <p:nvPr/>
          </p:nvSpPr>
          <p:spPr>
            <a:xfrm rot="-2700000">
              <a:off x="3773733" y="2873178"/>
              <a:ext cx="1764275" cy="1573502"/>
            </a:xfrm>
            <a:custGeom>
              <a:rect b="b" l="l" r="r" t="t"/>
              <a:pathLst>
                <a:path extrusionOk="0" h="254" w="285">
                  <a:moveTo>
                    <a:pt x="152" y="54"/>
                  </a:moveTo>
                  <a:cubicBezTo>
                    <a:pt x="142" y="37"/>
                    <a:pt x="137" y="19"/>
                    <a:pt x="136" y="0"/>
                  </a:cubicBezTo>
                  <a:cubicBezTo>
                    <a:pt x="86" y="1"/>
                    <a:pt x="40" y="14"/>
                    <a:pt x="0" y="36"/>
                  </a:cubicBezTo>
                  <a:cubicBezTo>
                    <a:pt x="20" y="160"/>
                    <a:pt x="127" y="254"/>
                    <a:pt x="257" y="254"/>
                  </a:cubicBezTo>
                  <a:cubicBezTo>
                    <a:pt x="266" y="254"/>
                    <a:pt x="276" y="254"/>
                    <a:pt x="285" y="253"/>
                  </a:cubicBezTo>
                  <a:cubicBezTo>
                    <a:pt x="263" y="211"/>
                    <a:pt x="251" y="164"/>
                    <a:pt x="250" y="115"/>
                  </a:cubicBezTo>
                  <a:cubicBezTo>
                    <a:pt x="210" y="112"/>
                    <a:pt x="173" y="91"/>
                    <a:pt x="152" y="54"/>
                  </a:cubicBezTo>
                  <a:close/>
                </a:path>
              </a:pathLst>
            </a:custGeom>
            <a:solidFill>
              <a:srgbClr val="B02B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g2d1b7801394_0_12"/>
            <p:cNvSpPr txBox="1"/>
            <p:nvPr/>
          </p:nvSpPr>
          <p:spPr>
            <a:xfrm>
              <a:off x="3823936" y="3427182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COMPLIANCE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7" name="Google Shape;247;g2d1b7801394_0_12"/>
          <p:cNvGrpSpPr/>
          <p:nvPr/>
        </p:nvGrpSpPr>
        <p:grpSpPr>
          <a:xfrm>
            <a:off x="3765689" y="1591304"/>
            <a:ext cx="3659653" cy="3553196"/>
            <a:chOff x="4481729" y="1022053"/>
            <a:chExt cx="2744808" cy="2664963"/>
          </a:xfrm>
        </p:grpSpPr>
        <p:sp>
          <p:nvSpPr>
            <p:cNvPr id="248" name="Google Shape;248;g2d1b7801394_0_12"/>
            <p:cNvSpPr/>
            <p:nvPr/>
          </p:nvSpPr>
          <p:spPr>
            <a:xfrm rot="-2700000">
              <a:off x="5085474" y="1278703"/>
              <a:ext cx="1617163" cy="2151664"/>
            </a:xfrm>
            <a:custGeom>
              <a:rect b="b" l="l" r="r" t="t"/>
              <a:pathLst>
                <a:path extrusionOk="0" h="332" w="250">
                  <a:moveTo>
                    <a:pt x="218" y="45"/>
                  </a:moveTo>
                  <a:cubicBezTo>
                    <a:pt x="218" y="175"/>
                    <a:pt x="123" y="282"/>
                    <a:pt x="0" y="303"/>
                  </a:cubicBezTo>
                  <a:cubicBezTo>
                    <a:pt x="5" y="313"/>
                    <a:pt x="11" y="323"/>
                    <a:pt x="18" y="332"/>
                  </a:cubicBezTo>
                  <a:cubicBezTo>
                    <a:pt x="150" y="304"/>
                    <a:pt x="250" y="186"/>
                    <a:pt x="250" y="45"/>
                  </a:cubicBezTo>
                  <a:cubicBezTo>
                    <a:pt x="250" y="30"/>
                    <a:pt x="248" y="15"/>
                    <a:pt x="246" y="0"/>
                  </a:cubicBezTo>
                  <a:cubicBezTo>
                    <a:pt x="237" y="6"/>
                    <a:pt x="226" y="12"/>
                    <a:pt x="216" y="18"/>
                  </a:cubicBezTo>
                  <a:cubicBezTo>
                    <a:pt x="217" y="27"/>
                    <a:pt x="218" y="36"/>
                    <a:pt x="218" y="45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g2d1b7801394_0_12"/>
            <p:cNvSpPr/>
            <p:nvPr/>
          </p:nvSpPr>
          <p:spPr>
            <a:xfrm rot="-2700000">
              <a:off x="4874704" y="1604373"/>
              <a:ext cx="1579339" cy="1765685"/>
            </a:xfrm>
            <a:custGeom>
              <a:rect b="b" l="l" r="r" t="t"/>
              <a:pathLst>
                <a:path extrusionOk="0" h="285" w="254">
                  <a:moveTo>
                    <a:pt x="53" y="133"/>
                  </a:moveTo>
                  <a:cubicBezTo>
                    <a:pt x="37" y="142"/>
                    <a:pt x="18" y="148"/>
                    <a:pt x="0" y="149"/>
                  </a:cubicBezTo>
                  <a:cubicBezTo>
                    <a:pt x="1" y="198"/>
                    <a:pt x="14" y="244"/>
                    <a:pt x="36" y="285"/>
                  </a:cubicBezTo>
                  <a:cubicBezTo>
                    <a:pt x="159" y="264"/>
                    <a:pt x="254" y="157"/>
                    <a:pt x="254" y="27"/>
                  </a:cubicBezTo>
                  <a:cubicBezTo>
                    <a:pt x="254" y="18"/>
                    <a:pt x="253" y="9"/>
                    <a:pt x="252" y="0"/>
                  </a:cubicBezTo>
                  <a:cubicBezTo>
                    <a:pt x="211" y="21"/>
                    <a:pt x="164" y="34"/>
                    <a:pt x="114" y="34"/>
                  </a:cubicBezTo>
                  <a:cubicBezTo>
                    <a:pt x="112" y="74"/>
                    <a:pt x="90" y="111"/>
                    <a:pt x="53" y="133"/>
                  </a:cubicBezTo>
                  <a:close/>
                </a:path>
              </a:pathLst>
            </a:custGeom>
            <a:solidFill>
              <a:srgbClr val="BE2F22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g2d1b7801394_0_12"/>
            <p:cNvSpPr txBox="1"/>
            <p:nvPr/>
          </p:nvSpPr>
          <p:spPr>
            <a:xfrm rot="5400000">
              <a:off x="4960966" y="2290154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COPING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g2d1b7801394_0_12"/>
          <p:cNvGrpSpPr/>
          <p:nvPr/>
        </p:nvGrpSpPr>
        <p:grpSpPr>
          <a:xfrm>
            <a:off x="1824995" y="126354"/>
            <a:ext cx="3539946" cy="3653352"/>
            <a:chOff x="3026172" y="-76686"/>
            <a:chExt cx="2655026" cy="2740082"/>
          </a:xfrm>
        </p:grpSpPr>
        <p:sp>
          <p:nvSpPr>
            <p:cNvPr id="252" name="Google Shape;252;g2d1b7801394_0_12"/>
            <p:cNvSpPr/>
            <p:nvPr/>
          </p:nvSpPr>
          <p:spPr>
            <a:xfrm rot="-2700000">
              <a:off x="3282650" y="444474"/>
              <a:ext cx="2142068" cy="1612705"/>
            </a:xfrm>
            <a:custGeom>
              <a:rect b="b" l="l" r="r" t="t"/>
              <a:pathLst>
                <a:path extrusionOk="0" h="249" w="331">
                  <a:moveTo>
                    <a:pt x="45" y="32"/>
                  </a:moveTo>
                  <a:cubicBezTo>
                    <a:pt x="174" y="32"/>
                    <a:pt x="281" y="126"/>
                    <a:pt x="302" y="249"/>
                  </a:cubicBezTo>
                  <a:cubicBezTo>
                    <a:pt x="312" y="244"/>
                    <a:pt x="322" y="238"/>
                    <a:pt x="331" y="231"/>
                  </a:cubicBezTo>
                  <a:cubicBezTo>
                    <a:pt x="303" y="99"/>
                    <a:pt x="186" y="0"/>
                    <a:pt x="45" y="0"/>
                  </a:cubicBezTo>
                  <a:cubicBezTo>
                    <a:pt x="29" y="0"/>
                    <a:pt x="14" y="1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6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g2d1b7801394_0_12"/>
            <p:cNvSpPr/>
            <p:nvPr/>
          </p:nvSpPr>
          <p:spPr>
            <a:xfrm rot="-2700000">
              <a:off x="3599956" y="695260"/>
              <a:ext cx="1767975" cy="1573496"/>
            </a:xfrm>
            <a:custGeom>
              <a:rect b="b" l="l" r="r" t="t"/>
              <a:pathLst>
                <a:path extrusionOk="0" h="253" w="285">
                  <a:moveTo>
                    <a:pt x="28" y="0"/>
                  </a:moveTo>
                  <a:cubicBezTo>
                    <a:pt x="19" y="0"/>
                    <a:pt x="9" y="0"/>
                    <a:pt x="0" y="1"/>
                  </a:cubicBezTo>
                  <a:cubicBezTo>
                    <a:pt x="22" y="43"/>
                    <a:pt x="34" y="90"/>
                    <a:pt x="35" y="140"/>
                  </a:cubicBezTo>
                  <a:cubicBezTo>
                    <a:pt x="74" y="142"/>
                    <a:pt x="112" y="163"/>
                    <a:pt x="133" y="200"/>
                  </a:cubicBezTo>
                  <a:cubicBezTo>
                    <a:pt x="143" y="217"/>
                    <a:pt x="148" y="235"/>
                    <a:pt x="149" y="253"/>
                  </a:cubicBezTo>
                  <a:cubicBezTo>
                    <a:pt x="198" y="252"/>
                    <a:pt x="244" y="239"/>
                    <a:pt x="285" y="217"/>
                  </a:cubicBezTo>
                  <a:cubicBezTo>
                    <a:pt x="264" y="94"/>
                    <a:pt x="157" y="0"/>
                    <a:pt x="28" y="0"/>
                  </a:cubicBezTo>
                  <a:close/>
                </a:path>
              </a:pathLst>
            </a:custGeom>
            <a:solidFill>
              <a:srgbClr val="801F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g2d1b7801394_0_12"/>
            <p:cNvSpPr txBox="1"/>
            <p:nvPr/>
          </p:nvSpPr>
          <p:spPr>
            <a:xfrm>
              <a:off x="3823913" y="1153125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QoL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5" name="Google Shape;255;g2d1b7801394_0_12"/>
          <p:cNvSpPr/>
          <p:nvPr/>
        </p:nvSpPr>
        <p:spPr>
          <a:xfrm>
            <a:off x="636275" y="1682425"/>
            <a:ext cx="963300" cy="693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d1b7801394_0_12"/>
          <p:cNvSpPr/>
          <p:nvPr/>
        </p:nvSpPr>
        <p:spPr>
          <a:xfrm>
            <a:off x="410975" y="1194375"/>
            <a:ext cx="1413900" cy="783300"/>
          </a:xfrm>
          <a:prstGeom prst="roundRect">
            <a:avLst>
              <a:gd fmla="val 16667" name="adj"/>
            </a:avLst>
          </a:prstGeom>
          <a:solidFill>
            <a:srgbClr val="CC412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DCA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da1b63db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53225" cy="56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da1b63db2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025" y="152400"/>
            <a:ext cx="4181576" cy="566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2da1b63db2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025" y="152400"/>
            <a:ext cx="4181576" cy="643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da1b63db23_0_9"/>
          <p:cNvSpPr txBox="1"/>
          <p:nvPr/>
        </p:nvSpPr>
        <p:spPr>
          <a:xfrm>
            <a:off x="77050" y="1733775"/>
            <a:ext cx="76929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BMI è, infine, valutato, insieme a 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parametri</a:t>
            </a: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metabolici, funzionali e</a:t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psicologici </a:t>
            </a: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sempre in un bilancio complessivo fra rischi e benefici, in pazienti con: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BMI &gt;40 kg/m2, in assenza di ogni altra comorbilità;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BMI &gt;35 kg/m2, in presenza di comorbilità fra quelle classicamente conside-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rate come associate all’obesità,  tra cui il diabete mellito di tipo 2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(T2DM) resistente al trattamento medico”.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2022-02-27T17:36:31Z</dcterms:created>
  <dc:creator>Eliana Rispoli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